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01/12/2013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01/12/2013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01/12/2013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01/12/2013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01/12/2013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01/12/2013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01/12/2013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01/12/2013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01/12/2013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01/12/2013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01/12/2013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01/12/2013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youtube.com/watch?v=gifSp3_q0rM" TargetMode="Externa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Hv579bFWTVI"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6200000">
            <a:off x="-2658107" y="3098267"/>
            <a:ext cx="6453336" cy="634082"/>
          </a:xfrm>
        </p:spPr>
        <p:txBody>
          <a:bodyPr vert="vert">
            <a:noAutofit/>
          </a:bodyPr>
          <a:lstStyle/>
          <a:p>
            <a:r>
              <a:rPr lang="es-ES" b="1" dirty="0" smtClean="0">
                <a:solidFill>
                  <a:schemeClr val="tx2">
                    <a:lumMod val="75000"/>
                  </a:schemeClr>
                </a:solidFill>
              </a:rPr>
              <a:t>E</a:t>
            </a:r>
            <a:br>
              <a:rPr lang="es-ES" b="1" dirty="0" smtClean="0">
                <a:solidFill>
                  <a:schemeClr val="tx2">
                    <a:lumMod val="75000"/>
                  </a:schemeClr>
                </a:solidFill>
              </a:rPr>
            </a:br>
            <a:r>
              <a:rPr lang="es-ES" b="1" dirty="0" smtClean="0">
                <a:solidFill>
                  <a:schemeClr val="tx2">
                    <a:lumMod val="75000"/>
                  </a:schemeClr>
                </a:solidFill>
              </a:rPr>
              <a:t>L UN I</a:t>
            </a:r>
            <a:br>
              <a:rPr lang="es-ES" b="1" dirty="0" smtClean="0">
                <a:solidFill>
                  <a:schemeClr val="tx2">
                    <a:lumMod val="75000"/>
                  </a:schemeClr>
                </a:solidFill>
              </a:rPr>
            </a:br>
            <a:r>
              <a:rPr lang="es-ES" b="1" dirty="0" smtClean="0">
                <a:solidFill>
                  <a:schemeClr val="tx2">
                    <a:lumMod val="75000"/>
                  </a:schemeClr>
                </a:solidFill>
              </a:rPr>
              <a:t>VERSO</a:t>
            </a:r>
            <a:endParaRPr lang="es-ES" b="1" dirty="0">
              <a:solidFill>
                <a:schemeClr val="tx2">
                  <a:lumMod val="75000"/>
                </a:schemeClr>
              </a:solidFill>
            </a:endParaRPr>
          </a:p>
        </p:txBody>
      </p:sp>
      <p:pic>
        <p:nvPicPr>
          <p:cNvPr id="5" name="4 Marcador de contenido" descr="bariloche.jpg"/>
          <p:cNvPicPr>
            <a:picLocks noGrp="1" noChangeAspect="1"/>
          </p:cNvPicPr>
          <p:nvPr>
            <p:ph idx="1"/>
          </p:nvPr>
        </p:nvPicPr>
        <p:blipFill>
          <a:blip r:embed="rId2" cstate="print"/>
          <a:stretch>
            <a:fillRect/>
          </a:stretch>
        </p:blipFill>
        <p:spPr>
          <a:xfrm>
            <a:off x="899592" y="332656"/>
            <a:ext cx="8028383" cy="6272174"/>
          </a:xfrm>
        </p:spPr>
      </p:pic>
      <p:sp>
        <p:nvSpPr>
          <p:cNvPr id="8" name="7 CuadroTexto"/>
          <p:cNvSpPr txBox="1"/>
          <p:nvPr/>
        </p:nvSpPr>
        <p:spPr>
          <a:xfrm>
            <a:off x="971600" y="5301208"/>
            <a:ext cx="2376264" cy="1200329"/>
          </a:xfrm>
          <a:prstGeom prst="rect">
            <a:avLst/>
          </a:prstGeom>
          <a:noFill/>
        </p:spPr>
        <p:txBody>
          <a:bodyPr wrap="square" rtlCol="0">
            <a:spAutoFit/>
          </a:bodyPr>
          <a:lstStyle/>
          <a:p>
            <a:r>
              <a:rPr lang="es-ES" dirty="0" smtClean="0">
                <a:solidFill>
                  <a:schemeClr val="bg1"/>
                </a:solidFill>
              </a:rPr>
              <a:t>Trabajo realizado por Jesús Pinillos Rivera y Julia Elena </a:t>
            </a:r>
            <a:r>
              <a:rPr lang="es-ES" dirty="0" err="1" smtClean="0">
                <a:solidFill>
                  <a:schemeClr val="bg1"/>
                </a:solidFill>
              </a:rPr>
              <a:t>Nuñez</a:t>
            </a:r>
            <a:r>
              <a:rPr lang="es-ES" dirty="0" smtClean="0">
                <a:solidFill>
                  <a:schemeClr val="bg1"/>
                </a:solidFill>
              </a:rPr>
              <a:t> Lozano. </a:t>
            </a:r>
            <a:endParaRPr lang="es-ES" dirty="0">
              <a:solidFill>
                <a:schemeClr val="bg1"/>
              </a:solidFill>
            </a:endParaRPr>
          </a:p>
        </p:txBody>
      </p:sp>
      <p:sp>
        <p:nvSpPr>
          <p:cNvPr id="9" name="8 Elipse"/>
          <p:cNvSpPr/>
          <p:nvPr/>
        </p:nvSpPr>
        <p:spPr>
          <a:xfrm>
            <a:off x="7703840" y="0"/>
            <a:ext cx="1440160" cy="1080120"/>
          </a:xfrm>
          <a:prstGeom prst="ellipse">
            <a:avLst/>
          </a:prstGeom>
        </p:spPr>
        <p:style>
          <a:lnRef idx="2">
            <a:schemeClr val="dk1"/>
          </a:lnRef>
          <a:fillRef idx="1003">
            <a:schemeClr val="lt2"/>
          </a:fillRef>
          <a:effectRef idx="0">
            <a:schemeClr val="dk1"/>
          </a:effectRef>
          <a:fontRef idx="minor">
            <a:schemeClr val="dk1"/>
          </a:fontRef>
        </p:style>
        <p:txBody>
          <a:bodyPr rtlCol="0" anchor="ctr"/>
          <a:lstStyle/>
          <a:p>
            <a:pPr algn="ctr"/>
            <a:endParaRPr lang="es-ES"/>
          </a:p>
        </p:txBody>
      </p:sp>
      <p:sp>
        <p:nvSpPr>
          <p:cNvPr id="10" name="9 CuadroTexto"/>
          <p:cNvSpPr txBox="1"/>
          <p:nvPr/>
        </p:nvSpPr>
        <p:spPr>
          <a:xfrm>
            <a:off x="7775848" y="188640"/>
            <a:ext cx="1368152" cy="646331"/>
          </a:xfrm>
          <a:prstGeom prst="rect">
            <a:avLst/>
          </a:prstGeom>
          <a:noFill/>
        </p:spPr>
        <p:txBody>
          <a:bodyPr wrap="square" rtlCol="0">
            <a:spAutoFit/>
          </a:bodyPr>
          <a:lstStyle/>
          <a:p>
            <a:pPr algn="ctr"/>
            <a:r>
              <a:rPr lang="es-ES" dirty="0" smtClean="0"/>
              <a:t>Bariloche, Argentina.</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6493277">
            <a:off x="-2209936" y="2902632"/>
            <a:ext cx="5400600" cy="980728"/>
          </a:xfrm>
        </p:spPr>
        <p:txBody>
          <a:bodyPr vert="vert">
            <a:noAutofit/>
          </a:bodyPr>
          <a:lstStyle/>
          <a:p>
            <a:r>
              <a:rPr lang="es-ES" sz="6000" dirty="0" smtClean="0"/>
              <a:t> E</a:t>
            </a:r>
            <a:br>
              <a:rPr lang="es-ES" sz="6000" dirty="0" smtClean="0"/>
            </a:br>
            <a:r>
              <a:rPr lang="es-ES" sz="6000" dirty="0" smtClean="0"/>
              <a:t> L </a:t>
            </a:r>
            <a:br>
              <a:rPr lang="es-ES" sz="6000" dirty="0" smtClean="0"/>
            </a:br>
            <a:r>
              <a:rPr lang="es-ES" sz="6000" dirty="0" smtClean="0"/>
              <a:t/>
            </a:r>
            <a:br>
              <a:rPr lang="es-ES" sz="6000" dirty="0" smtClean="0"/>
            </a:br>
            <a:r>
              <a:rPr lang="es-ES" sz="6000" dirty="0" smtClean="0"/>
              <a:t> S</a:t>
            </a:r>
            <a:br>
              <a:rPr lang="es-ES" sz="6000" dirty="0" smtClean="0"/>
            </a:br>
            <a:r>
              <a:rPr lang="es-ES" sz="6000" dirty="0" smtClean="0"/>
              <a:t> </a:t>
            </a:r>
            <a:r>
              <a:rPr lang="es-ES" sz="5400" dirty="0" smtClean="0"/>
              <a:t>O</a:t>
            </a:r>
            <a:r>
              <a:rPr lang="es-ES" sz="6000" dirty="0" smtClean="0"/>
              <a:t/>
            </a:r>
            <a:br>
              <a:rPr lang="es-ES" sz="6000" dirty="0" smtClean="0"/>
            </a:br>
            <a:r>
              <a:rPr lang="es-ES" sz="6000" dirty="0" smtClean="0"/>
              <a:t> L </a:t>
            </a:r>
            <a:endParaRPr lang="es-ES" sz="6000" dirty="0"/>
          </a:p>
        </p:txBody>
      </p:sp>
      <p:pic>
        <p:nvPicPr>
          <p:cNvPr id="5" name="4 Marcador de contenido" descr="images (2).jpg"/>
          <p:cNvPicPr>
            <a:picLocks noGrp="1" noChangeAspect="1"/>
          </p:cNvPicPr>
          <p:nvPr>
            <p:ph idx="1"/>
          </p:nvPr>
        </p:nvPicPr>
        <p:blipFill>
          <a:blip r:embed="rId2" cstate="print"/>
          <a:stretch>
            <a:fillRect/>
          </a:stretch>
        </p:blipFill>
        <p:spPr>
          <a:xfrm>
            <a:off x="1043608" y="-1"/>
            <a:ext cx="8100393" cy="6899928"/>
          </a:xfrm>
        </p:spPr>
      </p:pic>
      <p:sp>
        <p:nvSpPr>
          <p:cNvPr id="4" name="3 Marcador de texto"/>
          <p:cNvSpPr>
            <a:spLocks noGrp="1"/>
          </p:cNvSpPr>
          <p:nvPr>
            <p:ph type="body" sz="half" idx="2"/>
          </p:nvPr>
        </p:nvSpPr>
        <p:spPr>
          <a:xfrm>
            <a:off x="1331640" y="548680"/>
            <a:ext cx="7812360" cy="5688632"/>
          </a:xfrm>
        </p:spPr>
        <p:txBody>
          <a:bodyPr>
            <a:noAutofit/>
          </a:bodyPr>
          <a:lstStyle/>
          <a:p>
            <a:r>
              <a:rPr lang="es-ES" sz="2400" b="1" dirty="0" smtClean="0"/>
              <a:t>¿</a:t>
            </a:r>
            <a:r>
              <a:rPr lang="es-ES" sz="2400" b="1" dirty="0"/>
              <a:t>De dónde obtiene su energía el Sol?</a:t>
            </a:r>
            <a:r>
              <a:rPr lang="es-ES" sz="2400" dirty="0"/>
              <a:t> Del helio que lo compone y las reacciones nucleares que tienen </a:t>
            </a:r>
            <a:r>
              <a:rPr lang="es-ES" sz="2400" dirty="0" smtClean="0"/>
              <a:t>lugar. El núcleo </a:t>
            </a:r>
            <a:r>
              <a:rPr lang="es-ES" sz="2400" dirty="0"/>
              <a:t>del sol es como un reactor que está formado por </a:t>
            </a:r>
            <a:r>
              <a:rPr lang="es-ES" sz="2400" dirty="0" smtClean="0"/>
              <a:t>hidrogeno. Dos moléculas </a:t>
            </a:r>
            <a:r>
              <a:rPr lang="es-ES" sz="2400" dirty="0"/>
              <a:t>de hidrogeno mediante </a:t>
            </a:r>
            <a:r>
              <a:rPr lang="es-ES" sz="2400" dirty="0" smtClean="0"/>
              <a:t>fisión </a:t>
            </a:r>
            <a:r>
              <a:rPr lang="es-ES" sz="2400" dirty="0"/>
              <a:t>nuclear crean la </a:t>
            </a:r>
            <a:r>
              <a:rPr lang="es-ES" sz="2400" dirty="0" smtClean="0"/>
              <a:t>energía </a:t>
            </a:r>
            <a:r>
              <a:rPr lang="es-ES" sz="2400" dirty="0"/>
              <a:t>del sol</a:t>
            </a:r>
            <a:r>
              <a:rPr lang="es-ES" sz="2400" dirty="0" smtClean="0"/>
              <a:t>.</a:t>
            </a:r>
          </a:p>
          <a:p>
            <a:r>
              <a:rPr lang="es-ES" sz="2400" dirty="0"/>
              <a:t/>
            </a:r>
            <a:br>
              <a:rPr lang="es-ES" sz="2400" dirty="0"/>
            </a:br>
            <a:r>
              <a:rPr lang="es-ES" sz="2400" dirty="0"/>
              <a:t> </a:t>
            </a:r>
            <a:r>
              <a:rPr lang="es-ES" sz="2400" b="1" dirty="0"/>
              <a:t>¿Qué edad tiene el Sol?</a:t>
            </a:r>
            <a:r>
              <a:rPr lang="es-ES" sz="2400" dirty="0"/>
              <a:t> Unos 4500 millones de años </a:t>
            </a:r>
            <a:endParaRPr lang="es-ES" sz="2400" dirty="0" smtClean="0"/>
          </a:p>
          <a:p>
            <a:endParaRPr lang="es-ES" sz="2400" b="1" dirty="0" smtClean="0"/>
          </a:p>
          <a:p>
            <a:r>
              <a:rPr lang="es-ES" sz="2400" b="1" dirty="0" smtClean="0"/>
              <a:t>¿</a:t>
            </a:r>
            <a:r>
              <a:rPr lang="es-ES" sz="2400" b="1" dirty="0"/>
              <a:t>Cuándo dejará de brillar y desaparecerá? </a:t>
            </a:r>
            <a:r>
              <a:rPr lang="es-ES" sz="2400" dirty="0"/>
              <a:t>En unos 5000 millones de </a:t>
            </a:r>
            <a:r>
              <a:rPr lang="es-ES" sz="2400" dirty="0" smtClean="0"/>
              <a:t>años</a:t>
            </a:r>
          </a:p>
          <a:p>
            <a:endParaRPr lang="es-ES" sz="2400" b="1" dirty="0" smtClean="0"/>
          </a:p>
          <a:p>
            <a:r>
              <a:rPr lang="es-ES" sz="2400" b="1" dirty="0" smtClean="0"/>
              <a:t>¿</a:t>
            </a:r>
            <a:r>
              <a:rPr lang="es-ES" sz="2400" b="1" dirty="0"/>
              <a:t>En qué se trasformará entonces?</a:t>
            </a:r>
            <a:r>
              <a:rPr lang="es-ES" sz="2400" dirty="0"/>
              <a:t> En una gigante roja que engullirá los planetas más cercanos a ella.</a:t>
            </a:r>
            <a:r>
              <a:rPr lang="es-ES" sz="1600" dirty="0"/>
              <a:t/>
            </a:r>
            <a:br>
              <a:rPr lang="es-ES" sz="1600" dirty="0"/>
            </a:br>
            <a:endParaRPr lang="es-ES" sz="1600" dirty="0"/>
          </a:p>
          <a:p>
            <a:endParaRPr lang="es-E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0"/>
            <a:ext cx="8352928" cy="576064"/>
          </a:xfrm>
        </p:spPr>
        <p:txBody>
          <a:bodyPr>
            <a:noAutofit/>
          </a:bodyPr>
          <a:lstStyle/>
          <a:p>
            <a:r>
              <a:rPr lang="es-ES" sz="3200" dirty="0"/>
              <a:t>¿Cuál es el origen de una estrella? </a:t>
            </a:r>
          </a:p>
        </p:txBody>
      </p:sp>
      <p:pic>
        <p:nvPicPr>
          <p:cNvPr id="5" name="4 Marcador de contenido" descr="05-ciclo de vida.jpg"/>
          <p:cNvPicPr>
            <a:picLocks noGrp="1" noChangeAspect="1"/>
          </p:cNvPicPr>
          <p:nvPr>
            <p:ph idx="1"/>
          </p:nvPr>
        </p:nvPicPr>
        <p:blipFill>
          <a:blip r:embed="rId2" cstate="print"/>
          <a:stretch>
            <a:fillRect/>
          </a:stretch>
        </p:blipFill>
        <p:spPr>
          <a:xfrm>
            <a:off x="251519" y="3284985"/>
            <a:ext cx="8640961" cy="3384375"/>
          </a:xfrm>
        </p:spPr>
      </p:pic>
      <p:sp>
        <p:nvSpPr>
          <p:cNvPr id="4" name="3 Marcador de texto"/>
          <p:cNvSpPr>
            <a:spLocks noGrp="1"/>
          </p:cNvSpPr>
          <p:nvPr>
            <p:ph type="body" sz="half" idx="2"/>
          </p:nvPr>
        </p:nvSpPr>
        <p:spPr>
          <a:xfrm>
            <a:off x="70992" y="620688"/>
            <a:ext cx="8677472" cy="2664296"/>
          </a:xfrm>
        </p:spPr>
        <p:txBody>
          <a:bodyPr>
            <a:noAutofit/>
          </a:bodyPr>
          <a:lstStyle/>
          <a:p>
            <a:r>
              <a:rPr lang="es-ES" sz="2000" dirty="0"/>
              <a:t>Una nube interestelar. Allí, el hidrógeno se agrupa dando lugar a las estrellas. </a:t>
            </a:r>
            <a:endParaRPr lang="es-ES" sz="2000" dirty="0" smtClean="0"/>
          </a:p>
          <a:p>
            <a:r>
              <a:rPr lang="es-ES" sz="2000" b="1" dirty="0" smtClean="0"/>
              <a:t>¿</a:t>
            </a:r>
            <a:r>
              <a:rPr lang="es-ES" sz="2000" b="1" dirty="0"/>
              <a:t>De qué depende su evolución y su final? </a:t>
            </a:r>
            <a:r>
              <a:rPr lang="es-ES" sz="2000" dirty="0"/>
              <a:t>De su tamaño y de la cantidad de combustible que tengan</a:t>
            </a:r>
            <a:r>
              <a:rPr lang="es-ES" sz="2000" b="1" dirty="0"/>
              <a:t>  </a:t>
            </a:r>
            <a:endParaRPr lang="es-ES" sz="2000" b="1" dirty="0" smtClean="0"/>
          </a:p>
          <a:p>
            <a:r>
              <a:rPr lang="es-ES" sz="2000" b="1" dirty="0" smtClean="0"/>
              <a:t>¿</a:t>
            </a:r>
            <a:r>
              <a:rPr lang="es-ES" sz="2000" b="1" dirty="0"/>
              <a:t>Cómo surge una supernova?</a:t>
            </a:r>
            <a:r>
              <a:rPr lang="es-ES" sz="2000" dirty="0"/>
              <a:t>  Una estrella gigante quema todo su combustible, y se empiezan a contraer/colapsar. En este proceso se produce una fuerte emisión de energía. Otro proceso que lo provoca es cuando una enana blanca absorbe la masa de su estrella compañera (sistema binario). Su núcleo se fusiona, y se produce una expulsión de todo el material que la formaba</a:t>
            </a:r>
            <a:r>
              <a:rPr lang="es-ES" sz="1800" dirty="0"/>
              <a:t>.</a:t>
            </a:r>
            <a:br>
              <a:rPr lang="es-ES" sz="1800" dirty="0"/>
            </a:br>
            <a:endParaRPr lang="es-ES" sz="1800" dirty="0"/>
          </a:p>
        </p:txBody>
      </p:sp>
      <p:cxnSp>
        <p:nvCxnSpPr>
          <p:cNvPr id="7" name="6 Conector recto de flecha"/>
          <p:cNvCxnSpPr/>
          <p:nvPr/>
        </p:nvCxnSpPr>
        <p:spPr>
          <a:xfrm flipV="1">
            <a:off x="2987824" y="3140968"/>
            <a:ext cx="5040560"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7 Elipse"/>
          <p:cNvSpPr/>
          <p:nvPr/>
        </p:nvSpPr>
        <p:spPr>
          <a:xfrm>
            <a:off x="8100392" y="2564904"/>
            <a:ext cx="1043608" cy="1008112"/>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1907704" y="3429000"/>
            <a:ext cx="1368152" cy="338554"/>
          </a:xfrm>
          <a:prstGeom prst="rect">
            <a:avLst/>
          </a:prstGeom>
          <a:noFill/>
        </p:spPr>
        <p:txBody>
          <a:bodyPr wrap="square" rtlCol="0">
            <a:spAutoFit/>
          </a:bodyPr>
          <a:lstStyle/>
          <a:p>
            <a:r>
              <a:rPr lang="es-ES" sz="1600" dirty="0" smtClean="0">
                <a:solidFill>
                  <a:schemeClr val="bg1"/>
                </a:solidFill>
              </a:rPr>
              <a:t>Nuestro sol</a:t>
            </a:r>
            <a:endParaRPr lang="es-ES" sz="16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2656"/>
            <a:ext cx="2987824" cy="2204864"/>
          </a:xfrm>
        </p:spPr>
        <p:txBody>
          <a:bodyPr>
            <a:noAutofit/>
          </a:bodyPr>
          <a:lstStyle/>
          <a:p>
            <a:r>
              <a:rPr lang="es-ES" sz="2400" dirty="0"/>
              <a:t>¿Qué mantiene unidos a los planetas del Sistema Solar? ¿Por qué flotan en el espacio?</a:t>
            </a:r>
          </a:p>
        </p:txBody>
      </p:sp>
      <p:pic>
        <p:nvPicPr>
          <p:cNvPr id="5" name="4 Marcador de contenido" descr="ingravidez--647x300.jpg"/>
          <p:cNvPicPr>
            <a:picLocks noGrp="1" noChangeAspect="1"/>
          </p:cNvPicPr>
          <p:nvPr>
            <p:ph idx="1"/>
          </p:nvPr>
        </p:nvPicPr>
        <p:blipFill>
          <a:blip r:embed="rId2" cstate="print"/>
          <a:stretch>
            <a:fillRect/>
          </a:stretch>
        </p:blipFill>
        <p:spPr>
          <a:xfrm>
            <a:off x="3203848" y="188640"/>
            <a:ext cx="5760640" cy="2520751"/>
          </a:xfrm>
        </p:spPr>
      </p:pic>
      <p:sp>
        <p:nvSpPr>
          <p:cNvPr id="4" name="3 Marcador de texto"/>
          <p:cNvSpPr>
            <a:spLocks noGrp="1"/>
          </p:cNvSpPr>
          <p:nvPr>
            <p:ph type="body" sz="half" idx="2"/>
          </p:nvPr>
        </p:nvSpPr>
        <p:spPr>
          <a:xfrm>
            <a:off x="4860032" y="3429000"/>
            <a:ext cx="4283968" cy="3429000"/>
          </a:xfrm>
        </p:spPr>
        <p:txBody>
          <a:bodyPr>
            <a:normAutofit/>
          </a:bodyPr>
          <a:lstStyle/>
          <a:p>
            <a:r>
              <a:rPr lang="es-ES" sz="2400" dirty="0"/>
              <a:t>La fuerza de atracción que ejercen unos sobre otros y la del Sol sobre ellos. “Flotan” en el espacio porque en el espacio no hay ninguna gravedad que los impulse hacia abajo, es decir, que los haga caer.</a:t>
            </a:r>
          </a:p>
          <a:p>
            <a:endParaRPr lang="es-ES" dirty="0"/>
          </a:p>
        </p:txBody>
      </p:sp>
      <p:sp>
        <p:nvSpPr>
          <p:cNvPr id="6" name="5 Rectángulo"/>
          <p:cNvSpPr/>
          <p:nvPr/>
        </p:nvSpPr>
        <p:spPr>
          <a:xfrm rot="5400000">
            <a:off x="791580" y="2168860"/>
            <a:ext cx="3275856" cy="4499992"/>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8144" y="764704"/>
            <a:ext cx="3275856" cy="792088"/>
          </a:xfrm>
        </p:spPr>
        <p:txBody>
          <a:bodyPr>
            <a:noAutofit/>
          </a:bodyPr>
          <a:lstStyle/>
          <a:p>
            <a:r>
              <a:rPr lang="es-ES" sz="2800" dirty="0"/>
              <a:t>Sánchez Martínez, Francisco</a:t>
            </a:r>
          </a:p>
        </p:txBody>
      </p:sp>
      <p:pic>
        <p:nvPicPr>
          <p:cNvPr id="5" name="4 Marcador de contenido" descr="francisco_sanchez.jpg"/>
          <p:cNvPicPr>
            <a:picLocks noGrp="1" noChangeAspect="1"/>
          </p:cNvPicPr>
          <p:nvPr>
            <p:ph idx="1"/>
          </p:nvPr>
        </p:nvPicPr>
        <p:blipFill>
          <a:blip r:embed="rId2" cstate="print"/>
          <a:stretch>
            <a:fillRect/>
          </a:stretch>
        </p:blipFill>
        <p:spPr>
          <a:xfrm>
            <a:off x="5652120" y="2348880"/>
            <a:ext cx="3244629" cy="4104456"/>
          </a:xfrm>
        </p:spPr>
      </p:pic>
      <p:sp>
        <p:nvSpPr>
          <p:cNvPr id="4" name="3 Marcador de texto"/>
          <p:cNvSpPr>
            <a:spLocks noGrp="1"/>
          </p:cNvSpPr>
          <p:nvPr>
            <p:ph type="body" sz="half" idx="2"/>
          </p:nvPr>
        </p:nvSpPr>
        <p:spPr>
          <a:xfrm>
            <a:off x="323528" y="404664"/>
            <a:ext cx="5338936" cy="6048672"/>
          </a:xfrm>
        </p:spPr>
        <p:txBody>
          <a:bodyPr>
            <a:noAutofit/>
          </a:bodyPr>
          <a:lstStyle/>
          <a:p>
            <a:r>
              <a:rPr lang="es-ES" sz="2000" dirty="0"/>
              <a:t>PREMIO CANARIAS DE INVESTIGACIÓN 1996</a:t>
            </a:r>
          </a:p>
          <a:p>
            <a:r>
              <a:rPr lang="es-ES" sz="2000" dirty="0"/>
              <a:t>Director del Instituto de Astrofísica de Canarias (IAC), del que fue fundador. Pionero y promotor de la Astrofísica en España, ha dedicado su vida a impulsar la investigación científica y el desarrollo tecnológico. A él se debe la formación de los primeros astrofísicos españoles. Igualmente, hizo posible la construcción del mayor y más avanzado telescopio del mundo: el Gran Telescopio Canarias. Además, es el creador de los observatorios de Canarias, que tienen instrumentación de más de sesenta instituciones científicas de dieciocho países y constituyen el European Northern Observatory (ENO).</a:t>
            </a:r>
          </a:p>
          <a:p>
            <a:r>
              <a:rPr lang="es-ES" sz="2000" dirty="0"/>
              <a:t>Ha realizado un continuado y relevante trabajo en Canarias para estimular la actividad científica y tecnológica, así como la creación y consolidación del Instituto de Astrofísica de Canarias.</a:t>
            </a:r>
          </a:p>
          <a:p>
            <a:endParaRPr lang="es-E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5868144" cy="598388"/>
          </a:xfrm>
        </p:spPr>
        <p:txBody>
          <a:bodyPr>
            <a:noAutofit/>
          </a:bodyPr>
          <a:lstStyle/>
          <a:p>
            <a:r>
              <a:rPr lang="es-ES" sz="3200" dirty="0" smtClean="0"/>
              <a:t>¿Estamos solos en el Universo?</a:t>
            </a:r>
            <a:endParaRPr lang="es-ES" sz="3200" dirty="0"/>
          </a:p>
        </p:txBody>
      </p:sp>
      <p:sp>
        <p:nvSpPr>
          <p:cNvPr id="5" name="4 Marcador de contenido"/>
          <p:cNvSpPr>
            <a:spLocks noGrp="1"/>
          </p:cNvSpPr>
          <p:nvPr>
            <p:ph idx="1"/>
          </p:nvPr>
        </p:nvSpPr>
        <p:spPr>
          <a:xfrm>
            <a:off x="1475656" y="4653136"/>
            <a:ext cx="7452320" cy="692696"/>
          </a:xfrm>
        </p:spPr>
        <p:txBody>
          <a:bodyPr>
            <a:normAutofit fontScale="77500" lnSpcReduction="20000"/>
          </a:bodyPr>
          <a:lstStyle/>
          <a:p>
            <a:pPr>
              <a:buNone/>
            </a:pPr>
            <a:r>
              <a:rPr lang="es-ES" dirty="0" smtClean="0">
                <a:hlinkClick r:id="rId2"/>
              </a:rPr>
              <a:t>http://</a:t>
            </a:r>
            <a:r>
              <a:rPr lang="es-ES" dirty="0" smtClean="0">
                <a:hlinkClick r:id="rId2"/>
              </a:rPr>
              <a:t>www.youtube.com/watch?v=gifSp3_q0rM</a:t>
            </a:r>
            <a:r>
              <a:rPr lang="es-ES" dirty="0" smtClean="0"/>
              <a:t>  (5:14)</a:t>
            </a:r>
          </a:p>
          <a:p>
            <a:pPr>
              <a:buNone/>
            </a:pPr>
            <a:endParaRPr lang="es-ES" dirty="0"/>
          </a:p>
        </p:txBody>
      </p:sp>
      <p:sp>
        <p:nvSpPr>
          <p:cNvPr id="6" name="5 Marcador de texto"/>
          <p:cNvSpPr>
            <a:spLocks noGrp="1"/>
          </p:cNvSpPr>
          <p:nvPr>
            <p:ph type="body" sz="half" idx="2"/>
          </p:nvPr>
        </p:nvSpPr>
        <p:spPr>
          <a:xfrm>
            <a:off x="0" y="620688"/>
            <a:ext cx="5688632" cy="3506068"/>
          </a:xfrm>
        </p:spPr>
        <p:txBody>
          <a:bodyPr>
            <a:noAutofit/>
          </a:bodyPr>
          <a:lstStyle/>
          <a:p>
            <a:r>
              <a:rPr lang="es-ES" sz="2400" dirty="0" smtClean="0"/>
              <a:t>En estos momentos se transmite un mensaje </a:t>
            </a:r>
            <a:r>
              <a:rPr lang="es-ES" sz="2400" dirty="0" smtClean="0"/>
              <a:t>codificado hacia el </a:t>
            </a:r>
            <a:r>
              <a:rPr lang="es-ES" sz="2400" dirty="0" smtClean="0"/>
              <a:t>espacio, </a:t>
            </a:r>
            <a:r>
              <a:rPr lang="es-ES" sz="2400" dirty="0" smtClean="0"/>
              <a:t>una </a:t>
            </a:r>
            <a:r>
              <a:rPr lang="es-ES" sz="2400" i="1" dirty="0" smtClean="0"/>
              <a:t>tarjeta de visita</a:t>
            </a:r>
            <a:r>
              <a:rPr lang="es-ES" sz="2400" dirty="0" smtClean="0"/>
              <a:t> humana en ondas electromagnéticas </a:t>
            </a:r>
            <a:r>
              <a:rPr lang="es-ES" sz="2400" dirty="0" smtClean="0"/>
              <a:t>(Mensaje de Arecibo) . Su </a:t>
            </a:r>
            <a:r>
              <a:rPr lang="es-ES" sz="2400" dirty="0" smtClean="0"/>
              <a:t>mensaje tardará 25.000 años en llegar a la </a:t>
            </a:r>
            <a:r>
              <a:rPr lang="es-ES" sz="2400" dirty="0" smtClean="0"/>
              <a:t>constelación de Hércules, donde </a:t>
            </a:r>
            <a:r>
              <a:rPr lang="es-ES" sz="2400" dirty="0" smtClean="0"/>
              <a:t>según muchos científicos </a:t>
            </a:r>
            <a:r>
              <a:rPr lang="es-ES" sz="2400" dirty="0" smtClean="0"/>
              <a:t> como Frank </a:t>
            </a:r>
            <a:r>
              <a:rPr lang="es-ES" sz="2400" dirty="0" smtClean="0"/>
              <a:t> </a:t>
            </a:r>
            <a:r>
              <a:rPr lang="es-ES" sz="2400" dirty="0" err="1" smtClean="0"/>
              <a:t>Drake</a:t>
            </a:r>
            <a:r>
              <a:rPr lang="es-ES" sz="2400" dirty="0" smtClean="0"/>
              <a:t> esperan por medio de ecuaciones, probabilidades  y física, hallar vida inteligente. </a:t>
            </a:r>
            <a:endParaRPr lang="es-ES" sz="2400" dirty="0"/>
          </a:p>
        </p:txBody>
      </p:sp>
      <p:sp>
        <p:nvSpPr>
          <p:cNvPr id="11" name="10 Elipse"/>
          <p:cNvSpPr/>
          <p:nvPr/>
        </p:nvSpPr>
        <p:spPr>
          <a:xfrm>
            <a:off x="5292080" y="0"/>
            <a:ext cx="3851920" cy="3573016"/>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5940152" y="548680"/>
            <a:ext cx="2520280" cy="2677656"/>
          </a:xfrm>
          <a:prstGeom prst="rect">
            <a:avLst/>
          </a:prstGeom>
          <a:noFill/>
        </p:spPr>
        <p:txBody>
          <a:bodyPr wrap="square" rtlCol="0">
            <a:spAutoFit/>
          </a:bodyP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Las civilizaciones pueden existir en este momento o en otro a lo largo del tiempo que lleva creado el universo. </a:t>
            </a:r>
            <a:endPar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12 CuadroTexto"/>
          <p:cNvSpPr txBox="1"/>
          <p:nvPr/>
        </p:nvSpPr>
        <p:spPr>
          <a:xfrm>
            <a:off x="323528" y="5565338"/>
            <a:ext cx="7848872" cy="1292662"/>
          </a:xfrm>
          <a:prstGeom prst="rect">
            <a:avLst/>
          </a:prstGeom>
          <a:noFill/>
        </p:spPr>
        <p:txBody>
          <a:bodyPr wrap="square" rtlCol="0">
            <a:spAutoFit/>
          </a:bodyPr>
          <a:lstStyle/>
          <a:p>
            <a:r>
              <a:rPr lang="es-ES" sz="2000" b="1" dirty="0" smtClean="0"/>
              <a:t>¿Por qué se cree que sólo existe “vida”, parecida a la nuestra, en la </a:t>
            </a:r>
            <a:r>
              <a:rPr lang="es-ES" sz="2000" b="1" dirty="0" err="1" smtClean="0"/>
              <a:t>Tierra?</a:t>
            </a:r>
            <a:r>
              <a:rPr lang="es-ES" sz="2000" dirty="0" err="1" smtClean="0"/>
              <a:t>Porque</a:t>
            </a:r>
            <a:r>
              <a:rPr lang="es-ES" sz="2000" dirty="0" smtClean="0"/>
              <a:t> por ahora no se han encontrado planetas con condiciones similares a la nuestra.</a:t>
            </a:r>
            <a:r>
              <a:rPr lang="es-ES" dirty="0" smtClean="0"/>
              <a:t/>
            </a:r>
            <a:br>
              <a:rPr lang="es-ES" dirty="0" smtClean="0"/>
            </a:br>
            <a:endParaRPr lang="es-ES" dirty="0"/>
          </a:p>
        </p:txBody>
      </p:sp>
      <p:sp>
        <p:nvSpPr>
          <p:cNvPr id="14" name="13 Triángulo isósceles"/>
          <p:cNvSpPr/>
          <p:nvPr/>
        </p:nvSpPr>
        <p:spPr>
          <a:xfrm>
            <a:off x="4716016" y="3356992"/>
            <a:ext cx="1728192" cy="1224136"/>
          </a:xfrm>
          <a:prstGeom prst="triangl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CuadroTexto"/>
          <p:cNvSpPr txBox="1"/>
          <p:nvPr/>
        </p:nvSpPr>
        <p:spPr>
          <a:xfrm>
            <a:off x="5220072" y="3789040"/>
            <a:ext cx="792088" cy="769441"/>
          </a:xfrm>
          <a:prstGeom prst="rect">
            <a:avLst/>
          </a:prstGeom>
          <a:noFill/>
        </p:spPr>
        <p:txBody>
          <a:bodyPr wrap="square" rtlCol="0">
            <a:spAutoFit/>
          </a:bodyPr>
          <a:lstStyle/>
          <a:p>
            <a:r>
              <a:rPr lang="es-ES" sz="4400" b="1" dirty="0" smtClean="0">
                <a:solidFill>
                  <a:schemeClr val="bg1"/>
                </a:solidFill>
              </a:rPr>
              <a:t>Sí.</a:t>
            </a:r>
            <a:endParaRPr lang="es-ES" sz="4400" b="1" dirty="0">
              <a:solidFill>
                <a:schemeClr val="bg1"/>
              </a:solidFill>
            </a:endParaRPr>
          </a:p>
        </p:txBody>
      </p:sp>
      <p:sp>
        <p:nvSpPr>
          <p:cNvPr id="16" name="15 Triángulo isósceles"/>
          <p:cNvSpPr/>
          <p:nvPr/>
        </p:nvSpPr>
        <p:spPr>
          <a:xfrm>
            <a:off x="7812360" y="5373216"/>
            <a:ext cx="1331640" cy="1296144"/>
          </a:xfrm>
          <a:prstGeom prst="triangle">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CuadroTexto"/>
          <p:cNvSpPr txBox="1"/>
          <p:nvPr/>
        </p:nvSpPr>
        <p:spPr>
          <a:xfrm>
            <a:off x="8100392" y="6021288"/>
            <a:ext cx="1043608" cy="584775"/>
          </a:xfrm>
          <a:prstGeom prst="rect">
            <a:avLst/>
          </a:prstGeom>
          <a:noFill/>
        </p:spPr>
        <p:txBody>
          <a:bodyPr wrap="square" rtlCol="0">
            <a:spAutoFit/>
          </a:bodyPr>
          <a:lstStyle/>
          <a:p>
            <a:r>
              <a:rPr lang="es-ES" sz="3200" b="1" dirty="0" smtClean="0">
                <a:solidFill>
                  <a:schemeClr val="bg1"/>
                </a:solidFill>
              </a:rPr>
              <a:t>No.</a:t>
            </a:r>
            <a:endParaRPr lang="es-ES" sz="32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b="1" dirty="0" smtClean="0"/>
              <a:t>¿Cómo se detectan los planetas extrasolares?</a:t>
            </a:r>
            <a:endParaRPr lang="es-ES" b="1" dirty="0"/>
          </a:p>
        </p:txBody>
      </p:sp>
      <p:sp>
        <p:nvSpPr>
          <p:cNvPr id="5" name="4 Marcador de texto"/>
          <p:cNvSpPr>
            <a:spLocks noGrp="1"/>
          </p:cNvSpPr>
          <p:nvPr>
            <p:ph type="body" idx="1"/>
          </p:nvPr>
        </p:nvSpPr>
        <p:spPr>
          <a:xfrm>
            <a:off x="0" y="1412776"/>
            <a:ext cx="4427984" cy="2664296"/>
          </a:xfrm>
        </p:spPr>
        <p:txBody>
          <a:bodyPr>
            <a:normAutofit fontScale="92500" lnSpcReduction="10000"/>
          </a:bodyPr>
          <a:lstStyle/>
          <a:p>
            <a:pPr algn="ctr"/>
            <a:r>
              <a:rPr lang="es-ES" dirty="0" smtClean="0"/>
              <a:t>Con </a:t>
            </a:r>
            <a:r>
              <a:rPr lang="es-ES" dirty="0" err="1" smtClean="0"/>
              <a:t>Espectómetros</a:t>
            </a:r>
            <a:r>
              <a:rPr lang="es-ES" dirty="0" smtClean="0"/>
              <a:t>:  </a:t>
            </a:r>
            <a:r>
              <a:rPr lang="es-ES" b="0" dirty="0" smtClean="0"/>
              <a:t>Es un conjunto de líneas que producen los elementos químicos de la superficie de la estrella en la radiación que emite. Estas líneas son muy sensibles al movimiento por lo que nos llegan las oscilaciones directamente desde su posición.</a:t>
            </a:r>
            <a:endParaRPr lang="es-ES" dirty="0"/>
          </a:p>
        </p:txBody>
      </p:sp>
      <p:pic>
        <p:nvPicPr>
          <p:cNvPr id="9" name="8 Marcador de contenido" descr="espectrometros-ft-ir-7217-2807841.jpg"/>
          <p:cNvPicPr>
            <a:picLocks noGrp="1" noChangeAspect="1"/>
          </p:cNvPicPr>
          <p:nvPr>
            <p:ph sz="half" idx="2"/>
          </p:nvPr>
        </p:nvPicPr>
        <p:blipFill>
          <a:blip r:embed="rId2" cstate="print"/>
          <a:stretch>
            <a:fillRect/>
          </a:stretch>
        </p:blipFill>
        <p:spPr>
          <a:xfrm>
            <a:off x="755576" y="4077072"/>
            <a:ext cx="3096344" cy="2549322"/>
          </a:xfrm>
        </p:spPr>
      </p:pic>
      <p:sp>
        <p:nvSpPr>
          <p:cNvPr id="7" name="6 Marcador de texto"/>
          <p:cNvSpPr>
            <a:spLocks noGrp="1"/>
          </p:cNvSpPr>
          <p:nvPr>
            <p:ph type="body" sz="quarter" idx="3"/>
          </p:nvPr>
        </p:nvSpPr>
        <p:spPr>
          <a:xfrm>
            <a:off x="4860032" y="1340768"/>
            <a:ext cx="4041775" cy="2397944"/>
          </a:xfrm>
        </p:spPr>
        <p:txBody>
          <a:bodyPr>
            <a:normAutofit/>
          </a:bodyPr>
          <a:lstStyle/>
          <a:p>
            <a:pPr algn="ctr"/>
            <a:r>
              <a:rPr lang="es-ES" sz="2200" dirty="0" smtClean="0"/>
              <a:t>Con fotómetros: </a:t>
            </a:r>
            <a:r>
              <a:rPr lang="es-ES" sz="2200" b="0" dirty="0" smtClean="0"/>
              <a:t>Observando  como cambia la luz que nos llega de la estrella de ese sistema. Cuando se suman estas diferencias, se encuentra la posición del planeta.</a:t>
            </a:r>
            <a:r>
              <a:rPr lang="es-ES" sz="2200" dirty="0" smtClean="0"/>
              <a:t> </a:t>
            </a:r>
            <a:endParaRPr lang="es-ES" sz="2200" dirty="0"/>
          </a:p>
        </p:txBody>
      </p:sp>
      <p:pic>
        <p:nvPicPr>
          <p:cNvPr id="10" name="9 Marcador de contenido" descr="descarga.jpg"/>
          <p:cNvPicPr>
            <a:picLocks noGrp="1" noChangeAspect="1"/>
          </p:cNvPicPr>
          <p:nvPr>
            <p:ph sz="quarter" idx="4"/>
          </p:nvPr>
        </p:nvPicPr>
        <p:blipFill>
          <a:blip r:embed="rId3" cstate="print"/>
          <a:stretch>
            <a:fillRect/>
          </a:stretch>
        </p:blipFill>
        <p:spPr>
          <a:xfrm>
            <a:off x="5220072" y="4019554"/>
            <a:ext cx="3096344" cy="247332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983760" y="3573016"/>
            <a:ext cx="2160240" cy="2016224"/>
          </a:xfrm>
        </p:spPr>
        <p:txBody>
          <a:bodyPr>
            <a:noAutofit/>
          </a:bodyPr>
          <a:lstStyle/>
          <a:p>
            <a:r>
              <a:rPr lang="es-ES" sz="3600" dirty="0"/>
              <a:t>¿Se sabe cómo se originó el Universo?</a:t>
            </a:r>
          </a:p>
        </p:txBody>
      </p:sp>
      <p:pic>
        <p:nvPicPr>
          <p:cNvPr id="10" name="9 Marcador de contenido" descr="Evolución_Universo_WMAP.jpg"/>
          <p:cNvPicPr>
            <a:picLocks noGrp="1" noChangeAspect="1"/>
          </p:cNvPicPr>
          <p:nvPr>
            <p:ph idx="1"/>
          </p:nvPr>
        </p:nvPicPr>
        <p:blipFill>
          <a:blip r:embed="rId2" cstate="print"/>
          <a:stretch>
            <a:fillRect/>
          </a:stretch>
        </p:blipFill>
        <p:spPr>
          <a:xfrm>
            <a:off x="179512" y="2492896"/>
            <a:ext cx="6649822" cy="4137075"/>
          </a:xfrm>
        </p:spPr>
      </p:pic>
      <p:sp>
        <p:nvSpPr>
          <p:cNvPr id="9" name="8 Marcador de texto"/>
          <p:cNvSpPr>
            <a:spLocks noGrp="1"/>
          </p:cNvSpPr>
          <p:nvPr>
            <p:ph type="body" sz="half" idx="2"/>
          </p:nvPr>
        </p:nvSpPr>
        <p:spPr>
          <a:xfrm>
            <a:off x="251520" y="0"/>
            <a:ext cx="8424936" cy="3573016"/>
          </a:xfrm>
        </p:spPr>
        <p:txBody>
          <a:bodyPr>
            <a:noAutofit/>
          </a:bodyPr>
          <a:lstStyle/>
          <a:p>
            <a:r>
              <a:rPr lang="es-ES" sz="2000" dirty="0" smtClean="0"/>
              <a:t>La </a:t>
            </a:r>
            <a:r>
              <a:rPr lang="es-ES" sz="2000" b="1" dirty="0" smtClean="0"/>
              <a:t>teoría de la inflación</a:t>
            </a:r>
            <a:r>
              <a:rPr lang="es-ES" sz="2000" dirty="0" smtClean="0"/>
              <a:t> </a:t>
            </a:r>
            <a:r>
              <a:rPr lang="es-ES" sz="2000" dirty="0"/>
              <a:t>intenta explicar los primeros instantes del universo. Se basa en estudios sobre campos gravitatorios fortísimos, como los que hay cerca de un agujero negro. Supuestamente nada existía antes del instante en que nuestro universo era de la dimensión de un punto con densidad </a:t>
            </a:r>
            <a:r>
              <a:rPr lang="es-ES" sz="2000" dirty="0" smtClean="0"/>
              <a:t>infinita. En </a:t>
            </a:r>
            <a:r>
              <a:rPr lang="es-ES" sz="2000" dirty="0"/>
              <a:t>este punto se concentraban toda la materia, la energía, el espacio y el tiempo. Según esta teoría, lo que desencadenó el primer impulso del </a:t>
            </a:r>
            <a:r>
              <a:rPr lang="es-ES" sz="2000" b="1" dirty="0" smtClean="0"/>
              <a:t>Big </a:t>
            </a:r>
            <a:r>
              <a:rPr lang="es-ES" sz="2000" b="1" dirty="0" err="1" smtClean="0"/>
              <a:t>Bang</a:t>
            </a:r>
            <a:r>
              <a:rPr lang="es-ES" sz="2000" b="1" dirty="0" smtClean="0"/>
              <a:t> </a:t>
            </a:r>
            <a:r>
              <a:rPr lang="es-ES" sz="2000" dirty="0" smtClean="0"/>
              <a:t>es </a:t>
            </a:r>
            <a:r>
              <a:rPr lang="es-ES" sz="2000" dirty="0"/>
              <a:t>una "fuerza inflacionaria" ejercida en una cantidad de tiempo prácticamente inapreciable.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dirty="0"/>
              <a:t> ¿Qué es la materia oscura?</a:t>
            </a:r>
          </a:p>
        </p:txBody>
      </p:sp>
      <p:pic>
        <p:nvPicPr>
          <p:cNvPr id="5" name="4 Marcador de contenido" descr="600px-CL0024+17.jpg"/>
          <p:cNvPicPr>
            <a:picLocks noGrp="1" noChangeAspect="1"/>
          </p:cNvPicPr>
          <p:nvPr>
            <p:ph idx="1"/>
          </p:nvPr>
        </p:nvPicPr>
        <p:blipFill>
          <a:blip r:embed="rId2" cstate="print"/>
          <a:stretch>
            <a:fillRect/>
          </a:stretch>
        </p:blipFill>
        <p:spPr>
          <a:xfrm>
            <a:off x="3491880" y="476672"/>
            <a:ext cx="5338936" cy="5338936"/>
          </a:xfrm>
        </p:spPr>
      </p:pic>
      <p:sp>
        <p:nvSpPr>
          <p:cNvPr id="4" name="3 Marcador de texto"/>
          <p:cNvSpPr>
            <a:spLocks noGrp="1"/>
          </p:cNvSpPr>
          <p:nvPr>
            <p:ph type="body" sz="half" idx="2"/>
          </p:nvPr>
        </p:nvSpPr>
        <p:spPr>
          <a:xfrm>
            <a:off x="323528" y="1772816"/>
            <a:ext cx="3008313" cy="4691063"/>
          </a:xfrm>
        </p:spPr>
        <p:txBody>
          <a:bodyPr>
            <a:noAutofit/>
          </a:bodyPr>
          <a:lstStyle/>
          <a:p>
            <a:r>
              <a:rPr lang="es-ES" sz="2000" dirty="0" smtClean="0"/>
              <a:t>Se </a:t>
            </a:r>
            <a:r>
              <a:rPr lang="es-ES" sz="2000" dirty="0"/>
              <a:t>denomina </a:t>
            </a:r>
            <a:r>
              <a:rPr lang="es-ES" sz="2000" b="1" dirty="0"/>
              <a:t>materia oscura</a:t>
            </a:r>
            <a:r>
              <a:rPr lang="es-ES" sz="2000" dirty="0"/>
              <a:t> a la hipotética materia que no emite suficiente radiación electromagnética para ser detectada con los medios técnicos actuales, pero cuya existencia se puede deducir a partir de los efectos gravitacionales que causa en la materia </a:t>
            </a:r>
            <a:r>
              <a:rPr lang="es-ES" sz="2000" dirty="0" smtClean="0"/>
              <a:t>visible.</a:t>
            </a:r>
            <a:endParaRPr lang="es-ES" sz="2000" dirty="0"/>
          </a:p>
        </p:txBody>
      </p:sp>
      <p:sp>
        <p:nvSpPr>
          <p:cNvPr id="6" name="5 Rectángulo redondeado"/>
          <p:cNvSpPr/>
          <p:nvPr/>
        </p:nvSpPr>
        <p:spPr>
          <a:xfrm>
            <a:off x="251520" y="5445224"/>
            <a:ext cx="3168352" cy="122413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7" name="6 CuadroTexto"/>
          <p:cNvSpPr txBox="1"/>
          <p:nvPr/>
        </p:nvSpPr>
        <p:spPr>
          <a:xfrm>
            <a:off x="323528" y="5517232"/>
            <a:ext cx="2952328" cy="1077218"/>
          </a:xfrm>
          <a:prstGeom prst="rect">
            <a:avLst/>
          </a:prstGeom>
          <a:noFill/>
        </p:spPr>
        <p:txBody>
          <a:bodyPr wrap="square" rtlCol="0">
            <a:spAutoFit/>
          </a:bodyPr>
          <a:lstStyle/>
          <a:p>
            <a:r>
              <a:rPr lang="es-ES" sz="1600" dirty="0" smtClean="0"/>
              <a:t>Imagen tomada por el telescopio espacial </a:t>
            </a:r>
            <a:r>
              <a:rPr lang="es-ES" sz="1600" dirty="0" err="1" smtClean="0"/>
              <a:t>Hubble</a:t>
            </a:r>
            <a:r>
              <a:rPr lang="es-ES" sz="1600" dirty="0" smtClean="0"/>
              <a:t> que muestra la interacción de cuerpos celestes con la materia oscura. </a:t>
            </a:r>
            <a:endParaRPr lang="es-ES" sz="1600" dirty="0"/>
          </a:p>
        </p:txBody>
      </p:sp>
      <p:cxnSp>
        <p:nvCxnSpPr>
          <p:cNvPr id="9" name="8 Conector recto de flecha"/>
          <p:cNvCxnSpPr/>
          <p:nvPr/>
        </p:nvCxnSpPr>
        <p:spPr>
          <a:xfrm flipV="1">
            <a:off x="3419872" y="4077072"/>
            <a:ext cx="1872208" cy="22322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3008313" cy="829394"/>
          </a:xfrm>
        </p:spPr>
        <p:txBody>
          <a:bodyPr>
            <a:noAutofit/>
          </a:bodyPr>
          <a:lstStyle/>
          <a:p>
            <a:r>
              <a:rPr lang="es-ES" sz="4800" dirty="0" err="1"/>
              <a:t>Sagan</a:t>
            </a:r>
            <a:r>
              <a:rPr lang="es-ES" sz="4800" dirty="0"/>
              <a:t>, Carl</a:t>
            </a:r>
          </a:p>
        </p:txBody>
      </p:sp>
      <p:pic>
        <p:nvPicPr>
          <p:cNvPr id="5" name="4 Marcador de contenido" descr="carl_sagan.jpg"/>
          <p:cNvPicPr>
            <a:picLocks noGrp="1" noChangeAspect="1"/>
          </p:cNvPicPr>
          <p:nvPr>
            <p:ph idx="1"/>
          </p:nvPr>
        </p:nvPicPr>
        <p:blipFill>
          <a:blip r:embed="rId2" cstate="print"/>
          <a:stretch>
            <a:fillRect/>
          </a:stretch>
        </p:blipFill>
        <p:spPr>
          <a:xfrm>
            <a:off x="6156176" y="3212976"/>
            <a:ext cx="2732320" cy="3456384"/>
          </a:xfrm>
        </p:spPr>
      </p:pic>
      <p:sp>
        <p:nvSpPr>
          <p:cNvPr id="4" name="3 Marcador de texto"/>
          <p:cNvSpPr>
            <a:spLocks noGrp="1"/>
          </p:cNvSpPr>
          <p:nvPr>
            <p:ph type="body" sz="half" idx="2"/>
          </p:nvPr>
        </p:nvSpPr>
        <p:spPr>
          <a:xfrm>
            <a:off x="179512" y="1124744"/>
            <a:ext cx="5869160" cy="5472608"/>
          </a:xfrm>
        </p:spPr>
        <p:txBody>
          <a:bodyPr>
            <a:noAutofit/>
          </a:bodyPr>
          <a:lstStyle/>
          <a:p>
            <a:r>
              <a:rPr lang="es-ES" sz="2000" dirty="0"/>
              <a:t>Astrofísico estadounidense y conocido divulgador científico. Fue profesor en las Universidades de Harvard y </a:t>
            </a:r>
            <a:r>
              <a:rPr lang="es-ES" sz="2000" dirty="0" err="1"/>
              <a:t>Cornell</a:t>
            </a:r>
            <a:r>
              <a:rPr lang="es-ES" sz="2000" dirty="0"/>
              <a:t>. Sus investigaciones más importantes se centraron en los planetas del Sistema Solar. Se interesó también por el origen de la vida y por la vida extraterrestre. Pero si fue universalmente conocido, esto se debió a su serie de televisión </a:t>
            </a:r>
            <a:r>
              <a:rPr lang="es-ES" sz="2000" i="1" dirty="0"/>
              <a:t>Cosmos</a:t>
            </a:r>
            <a:r>
              <a:rPr lang="es-ES" sz="2000" dirty="0"/>
              <a:t>, dedicada a todos aquellos aspectos que le fascinaron: la exploración de otros planetas, el origen y la evolución de la vida en la Tierra, los viajes interestelares.</a:t>
            </a:r>
          </a:p>
          <a:p>
            <a:r>
              <a:rPr lang="es-ES" sz="2000" dirty="0"/>
              <a:t>Participó en la exploración espacial en las misiones: </a:t>
            </a:r>
            <a:r>
              <a:rPr lang="es-ES" sz="2000" dirty="0" err="1"/>
              <a:t>Mariner</a:t>
            </a:r>
            <a:r>
              <a:rPr lang="es-ES" sz="2000" dirty="0"/>
              <a:t>, </a:t>
            </a:r>
            <a:r>
              <a:rPr lang="es-ES" sz="2000" dirty="0" err="1"/>
              <a:t>Viking</a:t>
            </a:r>
            <a:r>
              <a:rPr lang="es-ES" sz="2000" dirty="0"/>
              <a:t>, </a:t>
            </a:r>
            <a:r>
              <a:rPr lang="es-ES" sz="2000" dirty="0" err="1"/>
              <a:t>Voyager</a:t>
            </a:r>
            <a:r>
              <a:rPr lang="es-ES" sz="2000" dirty="0"/>
              <a:t> y Galileo. Promotor del proyecto SETI (</a:t>
            </a:r>
            <a:r>
              <a:rPr lang="es-ES" sz="2000" i="1" dirty="0"/>
              <a:t>Búsqueda de inteligencia extraterrestre</a:t>
            </a:r>
            <a:r>
              <a:rPr lang="es-ES" sz="2000" dirty="0"/>
              <a:t>). Medalla de la NASA y de la Academia de Ciencias Americana. Premio </a:t>
            </a:r>
            <a:r>
              <a:rPr lang="es-ES" sz="2000" dirty="0" err="1"/>
              <a:t>Pulitzer</a:t>
            </a:r>
            <a:r>
              <a:rPr lang="es-ES" sz="2000" dirty="0"/>
              <a:t>.</a:t>
            </a:r>
          </a:p>
          <a:p>
            <a:endParaRPr lang="es-E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7632848" cy="792088"/>
          </a:xfrm>
        </p:spPr>
        <p:txBody>
          <a:bodyPr>
            <a:noAutofit/>
          </a:bodyPr>
          <a:lstStyle/>
          <a:p>
            <a:r>
              <a:rPr lang="es-ES" sz="2800" dirty="0" smtClean="0"/>
              <a:t>¿por </a:t>
            </a:r>
            <a:r>
              <a:rPr lang="es-ES" sz="2800" dirty="0"/>
              <a:t>qué existe el día y la noche y por qué existen las estaciones del </a:t>
            </a:r>
            <a:r>
              <a:rPr lang="es-ES" sz="2800" dirty="0" smtClean="0"/>
              <a:t>año?</a:t>
            </a:r>
            <a:endParaRPr lang="es-ES" sz="2800" dirty="0"/>
          </a:p>
        </p:txBody>
      </p:sp>
      <p:pic>
        <p:nvPicPr>
          <p:cNvPr id="5" name="4 Marcador de contenido" descr="02-2Est.jpg"/>
          <p:cNvPicPr>
            <a:picLocks noGrp="1" noChangeAspect="1"/>
          </p:cNvPicPr>
          <p:nvPr>
            <p:ph idx="1"/>
          </p:nvPr>
        </p:nvPicPr>
        <p:blipFill>
          <a:blip r:embed="rId2" cstate="print"/>
          <a:stretch>
            <a:fillRect/>
          </a:stretch>
        </p:blipFill>
        <p:spPr>
          <a:xfrm>
            <a:off x="1187624" y="3717032"/>
            <a:ext cx="6984776" cy="2924944"/>
          </a:xfrm>
        </p:spPr>
      </p:pic>
      <p:sp>
        <p:nvSpPr>
          <p:cNvPr id="4" name="3 Marcador de texto"/>
          <p:cNvSpPr>
            <a:spLocks noGrp="1"/>
          </p:cNvSpPr>
          <p:nvPr>
            <p:ph type="body" sz="half" idx="2"/>
          </p:nvPr>
        </p:nvSpPr>
        <p:spPr>
          <a:xfrm>
            <a:off x="323528" y="1196752"/>
            <a:ext cx="8496944" cy="2376264"/>
          </a:xfrm>
        </p:spPr>
        <p:txBody>
          <a:bodyPr>
            <a:noAutofit/>
          </a:bodyPr>
          <a:lstStyle/>
          <a:p>
            <a:pPr>
              <a:buFont typeface="Arial" charset="0"/>
              <a:buChar char="•"/>
            </a:pPr>
            <a:r>
              <a:rPr lang="es-ES" sz="2000" dirty="0" smtClean="0"/>
              <a:t>   Debido al </a:t>
            </a:r>
            <a:r>
              <a:rPr lang="es-ES" sz="2000" b="1" dirty="0" smtClean="0"/>
              <a:t>movimiento  rotatorio </a:t>
            </a:r>
            <a:r>
              <a:rPr lang="es-ES" sz="2000" dirty="0" smtClean="0"/>
              <a:t>de la  Tierra en la que gira sobre su propio eje.  Esto hace que la noche y el día se vayan sucediendo dependiendo de su exposición hacia el Sol. </a:t>
            </a:r>
          </a:p>
          <a:p>
            <a:pPr>
              <a:buFont typeface="Arial" charset="0"/>
              <a:buChar char="•"/>
            </a:pPr>
            <a:r>
              <a:rPr lang="es-ES" sz="2000" dirty="0" smtClean="0"/>
              <a:t>    Debido a la existencia del </a:t>
            </a:r>
            <a:r>
              <a:rPr lang="es-ES" sz="2000" b="1" dirty="0" smtClean="0"/>
              <a:t>movimiento de traslación </a:t>
            </a:r>
            <a:r>
              <a:rPr lang="es-ES" sz="2000" dirty="0" smtClean="0"/>
              <a:t>de la Tierra en la que ésta gira alrededor del Sol. Esta órbita tiene forma elíptica y no siempre se encuentra a la misma distancia del Sol, lo que crea las estaciones. Unas más frías (lejanas al Sol) y otras más cercanas (cerca del Sol).</a:t>
            </a:r>
            <a:endParaRPr lang="es-E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96552" y="-387424"/>
            <a:ext cx="10369152" cy="7488832"/>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251520" y="188640"/>
            <a:ext cx="4752528" cy="584775"/>
          </a:xfrm>
          <a:prstGeom prst="rect">
            <a:avLst/>
          </a:prstGeom>
          <a:noFill/>
        </p:spPr>
        <p:txBody>
          <a:bodyPr wrap="square" rtlCol="0">
            <a:spAutoFit/>
          </a:bodyPr>
          <a:lstStyle/>
          <a:p>
            <a:r>
              <a:rPr lang="es-ES" sz="3200" dirty="0" smtClean="0">
                <a:solidFill>
                  <a:schemeClr val="bg1"/>
                </a:solidFill>
              </a:rPr>
              <a:t>LA VÍA LÁCTEA</a:t>
            </a:r>
            <a:r>
              <a:rPr lang="es-ES" dirty="0" smtClean="0"/>
              <a:t>.</a:t>
            </a:r>
            <a:endParaRPr lang="es-ES" dirty="0"/>
          </a:p>
        </p:txBody>
      </p:sp>
      <p:sp>
        <p:nvSpPr>
          <p:cNvPr id="11" name="10 CuadroTexto"/>
          <p:cNvSpPr txBox="1"/>
          <p:nvPr/>
        </p:nvSpPr>
        <p:spPr>
          <a:xfrm>
            <a:off x="899592" y="6093296"/>
            <a:ext cx="7812360" cy="461665"/>
          </a:xfrm>
          <a:prstGeom prst="rect">
            <a:avLst/>
          </a:prstGeom>
          <a:noFill/>
        </p:spPr>
        <p:txBody>
          <a:bodyPr wrap="square" rtlCol="0">
            <a:spAutoFit/>
          </a:bodyPr>
          <a:lstStyle/>
          <a:p>
            <a:r>
              <a:rPr lang="es-ES" sz="2400" dirty="0" smtClean="0">
                <a:solidFill>
                  <a:schemeClr val="bg1"/>
                </a:solidFill>
                <a:hlinkClick r:id="rId3"/>
              </a:rPr>
              <a:t>http://</a:t>
            </a:r>
            <a:r>
              <a:rPr lang="es-ES" sz="2400" dirty="0" smtClean="0">
                <a:solidFill>
                  <a:schemeClr val="bg1"/>
                </a:solidFill>
                <a:hlinkClick r:id="rId3"/>
              </a:rPr>
              <a:t>www.youtube.com/watch?v=Hv579bFWTVI</a:t>
            </a:r>
            <a:r>
              <a:rPr lang="es-ES" sz="2400" dirty="0" smtClean="0">
                <a:solidFill>
                  <a:schemeClr val="bg1"/>
                </a:solidFill>
              </a:rPr>
              <a:t> </a:t>
            </a:r>
            <a:r>
              <a:rPr lang="es-ES" dirty="0" smtClean="0">
                <a:solidFill>
                  <a:schemeClr val="bg1"/>
                </a:solidFill>
              </a:rPr>
              <a:t>hasta 5:19</a:t>
            </a:r>
            <a:endParaRPr lang="es-E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500px-Planetas_extrasolares_descubiertos.png"/>
          <p:cNvPicPr>
            <a:picLocks noGrp="1" noChangeAspect="1"/>
          </p:cNvPicPr>
          <p:nvPr>
            <p:ph idx="1"/>
          </p:nvPr>
        </p:nvPicPr>
        <p:blipFill>
          <a:blip r:embed="rId2" cstate="print"/>
          <a:stretch>
            <a:fillRect/>
          </a:stretch>
        </p:blipFill>
        <p:spPr>
          <a:xfrm>
            <a:off x="0" y="0"/>
            <a:ext cx="9144000" cy="6858000"/>
          </a:xfrm>
        </p:spPr>
      </p:pic>
      <p:sp>
        <p:nvSpPr>
          <p:cNvPr id="4" name="3 Marcador de texto"/>
          <p:cNvSpPr>
            <a:spLocks noGrp="1"/>
          </p:cNvSpPr>
          <p:nvPr>
            <p:ph type="body" sz="half" idx="2"/>
          </p:nvPr>
        </p:nvSpPr>
        <p:spPr>
          <a:xfrm>
            <a:off x="539552" y="1700808"/>
            <a:ext cx="6912768" cy="3744416"/>
          </a:xfrm>
        </p:spPr>
        <p:txBody>
          <a:bodyPr>
            <a:normAutofit/>
          </a:bodyPr>
          <a:lstStyle/>
          <a:p>
            <a:r>
              <a:rPr lang="es-ES" sz="2000" dirty="0" smtClean="0"/>
              <a:t>Se denomina </a:t>
            </a:r>
            <a:r>
              <a:rPr lang="es-ES" sz="2000" dirty="0" err="1" smtClean="0"/>
              <a:t>exoplaneta</a:t>
            </a:r>
            <a:r>
              <a:rPr lang="es-ES" sz="2000" dirty="0" smtClean="0"/>
              <a:t> a un planeta que orbita </a:t>
            </a:r>
          </a:p>
          <a:p>
            <a:r>
              <a:rPr lang="es-ES" sz="2000" dirty="0" smtClean="0"/>
              <a:t>una estrella diferente al Sol y que, por </a:t>
            </a:r>
          </a:p>
          <a:p>
            <a:r>
              <a:rPr lang="es-ES" sz="2000" dirty="0" smtClean="0"/>
              <a:t>tanto, no pertenece al Sistema Solar.</a:t>
            </a:r>
            <a:r>
              <a:rPr lang="es-ES" sz="2000" b="1" dirty="0"/>
              <a:t> </a:t>
            </a:r>
            <a:endParaRPr lang="es-ES" sz="2000" b="1" dirty="0" smtClean="0"/>
          </a:p>
          <a:p>
            <a:r>
              <a:rPr lang="es-ES" sz="2000" b="1" dirty="0" smtClean="0"/>
              <a:t>¿</a:t>
            </a:r>
            <a:r>
              <a:rPr lang="es-ES" sz="2000" b="1" dirty="0"/>
              <a:t>Qué importancia tiene su estudio?</a:t>
            </a:r>
            <a:r>
              <a:rPr lang="es-ES" sz="2000" dirty="0"/>
              <a:t> </a:t>
            </a:r>
            <a:endParaRPr lang="es-ES" sz="2000" dirty="0" smtClean="0"/>
          </a:p>
          <a:p>
            <a:endParaRPr lang="es-ES" sz="2000" dirty="0" smtClean="0"/>
          </a:p>
          <a:p>
            <a:r>
              <a:rPr lang="es-ES" sz="2000" dirty="0" smtClean="0"/>
              <a:t>Se </a:t>
            </a:r>
            <a:r>
              <a:rPr lang="es-ES" sz="2000" dirty="0"/>
              <a:t>pretende buscar planetas con características similares a la Tierra (</a:t>
            </a:r>
            <a:r>
              <a:rPr lang="es-ES" sz="2000" dirty="0" err="1"/>
              <a:t>Kepler</a:t>
            </a:r>
            <a:r>
              <a:rPr lang="es-ES" sz="2000" dirty="0"/>
              <a:t> 7b), </a:t>
            </a:r>
            <a:endParaRPr lang="es-ES" sz="2000" dirty="0" smtClean="0"/>
          </a:p>
          <a:p>
            <a:endParaRPr lang="es-ES" sz="2000" dirty="0" smtClean="0"/>
          </a:p>
          <a:p>
            <a:r>
              <a:rPr lang="es-ES" sz="2000" b="1" dirty="0" smtClean="0"/>
              <a:t>¿</a:t>
            </a:r>
            <a:r>
              <a:rPr lang="es-ES" sz="2000" b="1" dirty="0"/>
              <a:t>Qué puede existir en alguno de ellos?</a:t>
            </a:r>
            <a:r>
              <a:rPr lang="es-ES" sz="2000" dirty="0"/>
              <a:t> </a:t>
            </a:r>
            <a:endParaRPr lang="es-ES" sz="2000" dirty="0" smtClean="0"/>
          </a:p>
          <a:p>
            <a:r>
              <a:rPr lang="es-ES" sz="2000" dirty="0" smtClean="0"/>
              <a:t>Vida </a:t>
            </a:r>
            <a:r>
              <a:rPr lang="es-ES" sz="2000" dirty="0" err="1"/>
              <a:t>extraterreste</a:t>
            </a:r>
            <a:r>
              <a:rPr lang="es-ES" sz="2000" dirty="0"/>
              <a:t>.</a:t>
            </a:r>
          </a:p>
        </p:txBody>
      </p:sp>
      <p:sp>
        <p:nvSpPr>
          <p:cNvPr id="6" name="5 Título"/>
          <p:cNvSpPr>
            <a:spLocks noGrp="1"/>
          </p:cNvSpPr>
          <p:nvPr>
            <p:ph type="title"/>
          </p:nvPr>
        </p:nvSpPr>
        <p:spPr>
          <a:xfrm>
            <a:off x="457201" y="4149080"/>
            <a:ext cx="226367" cy="144016"/>
          </a:xfrm>
        </p:spPr>
        <p:txBody>
          <a:bodyPr>
            <a:normAutofit fontScale="90000"/>
          </a:bodyPr>
          <a:lstStyle/>
          <a:p>
            <a:r>
              <a:rPr lang="es-ES" dirty="0" smtClean="0"/>
              <a:t>.</a:t>
            </a:r>
            <a:endParaRPr lang="es-ES" dirty="0"/>
          </a:p>
        </p:txBody>
      </p:sp>
      <p:sp>
        <p:nvSpPr>
          <p:cNvPr id="8" name="1 Título"/>
          <p:cNvSpPr txBox="1">
            <a:spLocks/>
          </p:cNvSpPr>
          <p:nvPr/>
        </p:nvSpPr>
        <p:spPr>
          <a:xfrm rot="20867562">
            <a:off x="340367" y="304915"/>
            <a:ext cx="3008313" cy="1162050"/>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chemeClr val="tx1"/>
                </a:solidFill>
                <a:effectLst/>
                <a:uLnTx/>
                <a:uFillTx/>
                <a:latin typeface="+mj-lt"/>
                <a:ea typeface="+mj-ea"/>
                <a:cs typeface="+mj-cs"/>
              </a:rPr>
              <a:t>¿Qué son los </a:t>
            </a:r>
            <a:r>
              <a:rPr kumimoji="0" lang="es-ES" sz="3600" b="1" i="0" u="none" strike="noStrike" kern="1200" cap="none" spc="0" normalizeH="0" baseline="0" noProof="0" dirty="0" err="1" smtClean="0">
                <a:ln>
                  <a:noFill/>
                </a:ln>
                <a:solidFill>
                  <a:schemeClr val="tx1"/>
                </a:solidFill>
                <a:effectLst/>
                <a:uLnTx/>
                <a:uFillTx/>
                <a:latin typeface="+mj-lt"/>
                <a:ea typeface="+mj-ea"/>
                <a:cs typeface="+mj-cs"/>
              </a:rPr>
              <a:t>exoplanetas</a:t>
            </a:r>
            <a:r>
              <a:rPr kumimoji="0" lang="es-ES" sz="3600" b="1" i="0" u="none" strike="noStrike" kern="1200" cap="none" spc="0" normalizeH="0" baseline="0" noProof="0" dirty="0" smtClean="0">
                <a:ln>
                  <a:noFill/>
                </a:ln>
                <a:solidFill>
                  <a:schemeClr val="tx1"/>
                </a:solidFill>
                <a:effectLst/>
                <a:uLnTx/>
                <a:uFillTx/>
                <a:latin typeface="+mj-lt"/>
                <a:ea typeface="+mj-ea"/>
                <a:cs typeface="+mj-cs"/>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TotalTime>
  <Words>995</Words>
  <Application>Microsoft Office PowerPoint</Application>
  <PresentationFormat>Presentación en pantalla (4:3)</PresentationFormat>
  <Paragraphs>55</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E L UN I VERSO</vt:lpstr>
      <vt:lpstr>¿Estamos solos en el Universo?</vt:lpstr>
      <vt:lpstr>¿Cómo se detectan los planetas extrasolares?</vt:lpstr>
      <vt:lpstr>¿Se sabe cómo se originó el Universo?</vt:lpstr>
      <vt:lpstr> ¿Qué es la materia oscura?</vt:lpstr>
      <vt:lpstr>Sagan, Carl</vt:lpstr>
      <vt:lpstr>¿por qué existe el día y la noche y por qué existen las estaciones del año?</vt:lpstr>
      <vt:lpstr>Diapositiva 8</vt:lpstr>
      <vt:lpstr>.</vt:lpstr>
      <vt:lpstr> E  L    S  O  L </vt:lpstr>
      <vt:lpstr>¿Cuál es el origen de una estrella? </vt:lpstr>
      <vt:lpstr>¿Qué mantiene unidos a los planetas del Sistema Solar? ¿Por qué flotan en el espacio?</vt:lpstr>
      <vt:lpstr>Sánchez Martínez, Francisco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usuario</cp:lastModifiedBy>
  <cp:revision>50</cp:revision>
  <dcterms:modified xsi:type="dcterms:W3CDTF">2013-12-01T23:01:54Z</dcterms:modified>
</cp:coreProperties>
</file>